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3" r:id="rId4"/>
    <p:sldId id="261" r:id="rId5"/>
    <p:sldId id="259" r:id="rId6"/>
    <p:sldId id="274" r:id="rId7"/>
    <p:sldId id="275" r:id="rId8"/>
    <p:sldId id="276" r:id="rId9"/>
    <p:sldId id="272" r:id="rId10"/>
    <p:sldId id="273" r:id="rId11"/>
    <p:sldId id="277" r:id="rId12"/>
    <p:sldId id="266" r:id="rId13"/>
    <p:sldId id="258" r:id="rId14"/>
    <p:sldId id="264" r:id="rId15"/>
    <p:sldId id="265" r:id="rId16"/>
    <p:sldId id="267" r:id="rId17"/>
    <p:sldId id="269" r:id="rId18"/>
    <p:sldId id="270" r:id="rId19"/>
    <p:sldId id="268" r:id="rId20"/>
    <p:sldId id="271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299" r:id="rId44"/>
    <p:sldId id="301" r:id="rId45"/>
    <p:sldId id="302" r:id="rId46"/>
    <p:sldId id="303" r:id="rId47"/>
    <p:sldId id="30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02D83-471F-4853-8F74-8CBB8E042FAC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949BA-4B52-464F-BFA6-FEC1014A2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1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D57A-1C67-47A7-AFB9-9A3937B57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EBCE0-876D-420E-834E-1A8531D0E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050B341-8AA8-43FF-AC05-337BB6C7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BC5D-1C8B-41DC-ACB9-529D8DD8F778}" type="datetime1">
              <a:rPr lang="en-US" smtClean="0"/>
              <a:t>7/13/2019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1F82EE3-24A8-4BBE-AD99-682D4939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955E7-9314-4653-BE9C-2B1177EC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4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7C6E-EBFB-400F-B4CC-9757B30A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4B0CC-DF83-4881-AC8B-D82125B76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5DEA6-09A4-4A4F-B700-9572974C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112C-1D8F-4C49-AAD8-6F7AA2C4A77D}" type="datetime1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42FA2-2A8C-48B4-8C09-A65D7894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2636E-F175-49D7-95AA-CBEC6F75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62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40DBD-1040-4434-A7C4-7D4B42F95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D46F5-83AC-4902-84FB-0C212FA42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CA05A-8BE4-493A-B258-02CAE35F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0C19E-B9CF-49D2-8B17-B61D0FDFE8BF}" type="datetime1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315E-DF26-42C2-B8CE-27E49FBDA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AB5E8-13DF-4A42-B149-5C755DF2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0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E6AD-2ED9-44C7-B2F5-8D8AB486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DAC03-8A45-420F-A493-6B5B7D69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E6F5F-15B4-490A-8B7E-583B5181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588-B721-46E6-B377-8521D0494E8E}" type="datetime1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6C2E-E8D3-4F1A-94ED-AEB9D8C9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0681A-D193-46C5-A91D-0ACCA4BA7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6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370B-BC1D-41B0-A510-481BAC42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615C1-D2AE-4453-8F21-74E05EA77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A77EB-8B16-4829-B2EC-78C13984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CD79-D717-4635-ADD8-4CA3849C66A1}" type="datetime1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0EDF5-7DF1-4372-A2A8-8BA89903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3FBC8-C3B6-4A97-9CC1-CACD2A55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8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2C22-9BB7-4080-98F7-5EA33537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A77BE-D00C-40AE-8C70-C8362F497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EED6E-E8EF-4FD2-8ABA-FFBD95145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CD000-F1E1-41E1-812C-37442667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49A5-EDE7-41A6-9AC4-1D1AA38F4E4A}" type="datetime1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D2A43-7BB2-43A3-8260-B0320A39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72A11-1168-4610-9BF1-30B57AEE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5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FB2C-3155-4D07-8468-9786D10F8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6C589-BB85-48D0-AB4F-E875779A9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30A94-5643-4A38-A807-FF65DDB85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2A3C0-A713-4906-88C0-896BFC69F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23C87-169E-4219-A41F-FB33C4C5B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86039-6907-4D7A-8B8E-1F2DA711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38B5-DF83-49CB-B492-E4E88FEAE8BA}" type="datetime1">
              <a:rPr lang="en-US" smtClean="0"/>
              <a:t>7/13/2019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06380-89EA-474B-9C55-A6C0DBA4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6B13D-4578-45F6-9192-C4E8CD45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2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4F4E-CC8C-486D-8751-47E9C31D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36E77-8DB2-417D-91D4-2E11DF49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E86-F9E0-422A-A348-ACEA11D485CE}" type="datetime1">
              <a:rPr lang="en-US" smtClean="0"/>
              <a:t>7/13/2019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A66C3-B8D6-4D6C-806F-3ABA90878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F093-DF3B-48DC-850B-98DA7323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6D46AE-B6FD-44F6-BD78-3F479E26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908D-78F9-4889-BC0F-23F6038D1313}" type="datetime1">
              <a:rPr lang="en-US" smtClean="0"/>
              <a:t>7/13/2019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79E18-03A3-43E1-AC4F-3F09DF89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FBFDA-6CAD-41DA-A64A-674729F7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7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ED36-F860-48AA-9CA1-480C19B6F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D0A7-E645-4CEC-BA8A-987DA2C99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3E35B-460A-4922-94E9-414A6483F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0B20B-2BAE-44BB-9791-C7D220E5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2D8D-EE80-4E50-8998-AF957BD939F8}" type="datetime1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F200B-FA37-4A0F-B760-6633A7DE0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1B107-820A-4623-A567-6BE989DD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8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5744-E175-4AFB-8FC0-2B0BB86B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69BFA-6D26-476C-8300-7E8E84EAB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F6336-416E-404E-A4F9-386498D7E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93C92-1ED9-4C9B-96E1-2BB16409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87B90-2DA0-440A-9FDD-912E53AA4FD1}" type="datetime1">
              <a:rPr lang="en-US" smtClean="0"/>
              <a:t>7/13/2019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393A0-7EB4-4A72-ACA4-B38EFA8FC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245EE-85D1-4BFF-843C-A2629E042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97464A-F95C-40C3-BBCD-35F734BB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E3E93-1B4C-4D71-95D0-53EF6824C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1788"/>
            <a:ext cx="10515600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ABD4A-7ADF-4F98-A5FD-C1562DB77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9ADDC-9E39-474D-93BE-4F4D47A386D9}" type="datetime1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066C7-FCB6-4BF2-B909-6D8564E49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QGIS Tutorial - 2019/07/16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BF753-8C5B-4F77-AC1A-E704A00AE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334F1-DC42-4F08-AA73-291D8C4BA4F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EF70346-3F47-42A2-8A25-5A3E75B7352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48" y="2301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2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ylezoa/gis-tutorial" TargetMode="External"/><Relationship Id="rId2" Type="http://schemas.openxmlformats.org/officeDocument/2006/relationships/hyperlink" Target="mailto:kyhcheung@ucdav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s.gov/land-resources/nli/landsat/landsat-science-product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hub.copernicus.eu/" TargetMode="External"/><Relationship Id="rId5" Type="http://schemas.openxmlformats.org/officeDocument/2006/relationships/hyperlink" Target="https://earth.esa.int/web/sentinel/user-guides/sentinel-2-msi/resolutions/spatial" TargetMode="External"/><Relationship Id="rId4" Type="http://schemas.openxmlformats.org/officeDocument/2006/relationships/hyperlink" Target="https://earthexplorer.usgs.gov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arthexplorer.usgs.gov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explorer.usgs.gov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explorer.usgs.gov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cdavis.box.com/s/1kwojur5m1tok1fj7uiep2ozcgl9qr2u" TargetMode="External"/><Relationship Id="rId2" Type="http://schemas.openxmlformats.org/officeDocument/2006/relationships/hyperlink" Target="http://qgis.org/downloads/QGIS-OSGeo4W-3.4.9-1-Setup-x86_64.ex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cdavis.box.com/s/xqbzkbm8xythr0hg063iiee519bhhuas" TargetMode="External"/><Relationship Id="rId5" Type="http://schemas.openxmlformats.org/officeDocument/2006/relationships/hyperlink" Target="ftp://ftp.wildlife.ca.gov/BDB/GIS/BIOS/Public_Datasets/2600_2699/ds2677.zip" TargetMode="External"/><Relationship Id="rId4" Type="http://schemas.openxmlformats.org/officeDocument/2006/relationships/hyperlink" Target="https://earthexplorer.usgs.gov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in/" TargetMode="External"/><Relationship Id="rId7" Type="http://schemas.openxmlformats.org/officeDocument/2006/relationships/hyperlink" Target="https://earthexplorer.usgs.gov/" TargetMode="External"/><Relationship Id="rId2" Type="http://schemas.openxmlformats.org/officeDocument/2006/relationships/hyperlink" Target="https://github.com/juliohm/awesome-brazil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hub.copernicus.eu/" TargetMode="External"/><Relationship Id="rId5" Type="http://schemas.openxmlformats.org/officeDocument/2006/relationships/hyperlink" Target="https://uhcl.libguides.com/gis-data/GIS/data/us" TargetMode="External"/><Relationship Id="rId4" Type="http://schemas.openxmlformats.org/officeDocument/2006/relationships/hyperlink" Target="https://github.com/pnphannisa/awesome-thai-gi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EAF9-C2AB-4EC4-8AC8-D9FA76B50C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QGIS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B38FD-19C5-4880-9D09-5B085820E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Kyle Cheung, Graduate Student</a:t>
            </a:r>
          </a:p>
          <a:p>
            <a:r>
              <a:rPr lang="en-US" dirty="0"/>
              <a:t>2019/07/16</a:t>
            </a:r>
          </a:p>
          <a:p>
            <a:r>
              <a:rPr lang="en-US" dirty="0"/>
              <a:t>Digital Agriculture Lab, UC Davis</a:t>
            </a:r>
          </a:p>
          <a:p>
            <a:r>
              <a:rPr lang="en-US" dirty="0">
                <a:hlinkClick r:id="rId2"/>
              </a:rPr>
              <a:t>kyhcheung@ucdavis.edu</a:t>
            </a:r>
            <a:endParaRPr lang="en-US" dirty="0"/>
          </a:p>
          <a:p>
            <a:r>
              <a:rPr lang="en-US" dirty="0">
                <a:hlinkClick r:id="rId3"/>
              </a:rPr>
              <a:t>https://github.com/kylezoa/gis-tutorial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44FE7-AB5F-456F-898E-D6AF0F64F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QGIS Tutorial - 2019/07/16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2A2DA-215D-42B3-A213-E41A51D8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D334F1-DC42-4F08-AA73-291D8C4BA4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76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530B-4813-4D54-8756-766094BC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7D24-1EAA-4333-A2AE-6D4E6A3B1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LandIQ</a:t>
            </a:r>
            <a:r>
              <a:rPr lang="en-US" dirty="0"/>
              <a:t> Land Use Data</a:t>
            </a:r>
          </a:p>
          <a:p>
            <a:pPr lvl="1"/>
            <a:r>
              <a:rPr lang="en-US" dirty="0"/>
              <a:t>Description of </a:t>
            </a:r>
            <a:r>
              <a:rPr lang="en-US" i="1" dirty="0"/>
              <a:t>agricultural</a:t>
            </a:r>
            <a:r>
              <a:rPr lang="en-US" dirty="0"/>
              <a:t> land use</a:t>
            </a:r>
          </a:p>
          <a:p>
            <a:pPr lvl="1"/>
            <a:r>
              <a:rPr lang="en-US" i="1" dirty="0"/>
              <a:t>What is being grown on this field?</a:t>
            </a:r>
          </a:p>
          <a:p>
            <a:pPr lvl="1"/>
            <a:r>
              <a:rPr lang="en-US" b="1" dirty="0"/>
              <a:t>Vector, shapefile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5DC70-447A-46CA-A0E6-B6E8DAB2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A6E73-227D-425C-9A48-211D3B1A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1D3BF-58CE-43FD-ADFA-80740C12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78" y="2722840"/>
            <a:ext cx="5130574" cy="30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47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A7BD2-73AC-48B8-9885-4B9F8900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31D00-023E-47CF-84D7-02AD8126A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788"/>
            <a:ext cx="4845424" cy="4575175"/>
          </a:xfrm>
        </p:spPr>
        <p:txBody>
          <a:bodyPr/>
          <a:lstStyle/>
          <a:p>
            <a:r>
              <a:rPr lang="en-US" dirty="0"/>
              <a:t>Region of Interest File (.</a:t>
            </a:r>
            <a:r>
              <a:rPr lang="en-US" dirty="0" err="1"/>
              <a:t>kml</a:t>
            </a:r>
            <a:r>
              <a:rPr lang="en-US" dirty="0"/>
              <a:t>, .</a:t>
            </a:r>
            <a:r>
              <a:rPr lang="en-US" dirty="0" err="1"/>
              <a:t>kmz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polygon drawn in Google Earth to denote an area of interest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0F397-1878-495C-B074-740C7B4D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4AAB9-FBFB-4A03-8527-85E63D98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3CB11-1C17-48D3-ADC2-56990A50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44" y="1801905"/>
            <a:ext cx="6393873" cy="39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7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B0F5-6248-41BA-85D5-E24C390E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D290C0-EBFA-43E3-B957-6C0049A2F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26" y="2356927"/>
            <a:ext cx="6129791" cy="30648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E4B43-4278-4C04-B67A-6CE70FFD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C550B-5418-49BE-B96E-2FA059AF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0C2302-965D-4CDA-A9C3-C354041B9AE4}"/>
              </a:ext>
            </a:extLst>
          </p:cNvPr>
          <p:cNvSpPr/>
          <p:nvPr/>
        </p:nvSpPr>
        <p:spPr>
          <a:xfrm>
            <a:off x="5856515" y="54191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https://www.usgs.gov/centers/eros/science/usgs-eros-archive-sentinel-2-comparison-sentinel-2-and-landsat?qt-science_center_objects=0#qt-science_center_objects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25F50-CBC0-466D-9D28-5D6F9626611D}"/>
              </a:ext>
            </a:extLst>
          </p:cNvPr>
          <p:cNvSpPr txBox="1"/>
          <p:nvPr/>
        </p:nvSpPr>
        <p:spPr>
          <a:xfrm>
            <a:off x="578920" y="1725863"/>
            <a:ext cx="50012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Landsat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Description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https://www.usgs.gov/land-resources/nli/landsat/landsat-science-products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Access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https://earthexplorer.usgs.gov</a:t>
            </a:r>
            <a:r>
              <a:rPr lang="en-US" sz="1600" dirty="0"/>
              <a:t> 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Sentinel-2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Description</a:t>
            </a:r>
            <a:endParaRPr lang="en-US" sz="1600" dirty="0">
              <a:hlinkClick r:id="rId5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https://earth.esa.int/web/sentinel/user-guides/sentinel-2-msi/resolutions/spatial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Access</a:t>
            </a:r>
            <a:endParaRPr lang="en-US" sz="1600" dirty="0">
              <a:hlinkClick r:id="rId6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6"/>
              </a:rPr>
              <a:t>https://scihub.copernicus.eu/</a:t>
            </a:r>
            <a:r>
              <a:rPr lang="en-US" sz="1600" dirty="0"/>
              <a:t>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296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9DEA-BA64-4FE3-9521-E9B62189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95B7A-8103-4772-8CD2-C612B9E67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</a:t>
            </a:r>
            <a:r>
              <a:rPr lang="en-US" u="sng" dirty="0"/>
              <a:t>path/row number</a:t>
            </a:r>
            <a:r>
              <a:rPr lang="en-US" dirty="0"/>
              <a:t> for Landsat 8 images using Earth Explorer from USGS</a:t>
            </a:r>
          </a:p>
          <a:p>
            <a:pPr lvl="1"/>
            <a:r>
              <a:rPr lang="en-US" dirty="0">
                <a:hlinkClick r:id="rId2"/>
              </a:rPr>
              <a:t>https://earthexplorer.usgs.gov</a:t>
            </a:r>
            <a:r>
              <a:rPr lang="en-US" dirty="0"/>
              <a:t> </a:t>
            </a:r>
          </a:p>
          <a:p>
            <a:r>
              <a:rPr lang="en-US" dirty="0"/>
              <a:t>A path and row number describe a </a:t>
            </a:r>
            <a:r>
              <a:rPr lang="en-US" u="sng" dirty="0"/>
              <a:t>scene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B27E8-5F4A-48BF-B9F5-8304EC2FD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8550E-F875-4A6F-ADEB-E97F19EF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00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8DDF-9749-4A5D-B923-DA2AEA79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C985-2A18-42D1-8B51-4461DB65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DD997-03A8-482A-ADBF-52C47B43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6768A-7608-44C0-B89D-47FAD047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F551D-6CA7-4650-9B18-0C44856F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9" y="0"/>
            <a:ext cx="1205812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361BED-899C-4B72-9C6A-6B4E8F234C39}"/>
              </a:ext>
            </a:extLst>
          </p:cNvPr>
          <p:cNvSpPr txBox="1"/>
          <p:nvPr/>
        </p:nvSpPr>
        <p:spPr>
          <a:xfrm>
            <a:off x="5551517" y="13821"/>
            <a:ext cx="580228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https://earthexplorer.usgs.gov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401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5CEF-8D6D-4B03-8FE1-4AF1D3F8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2D2DE-1FCF-4B7A-808C-ACBEE854D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FF1FB-E17C-4FBA-BBA1-9E225477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0F555-4D59-4E26-8DFD-8CA2B093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583D7-FCFF-43C4-B3D6-5B8097A3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71450"/>
            <a:ext cx="12144375" cy="651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251B73-2F6D-4C98-A981-6DF6A3861911}"/>
              </a:ext>
            </a:extLst>
          </p:cNvPr>
          <p:cNvSpPr txBox="1"/>
          <p:nvPr/>
        </p:nvSpPr>
        <p:spPr>
          <a:xfrm>
            <a:off x="5551517" y="103515"/>
            <a:ext cx="580228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https://earthexplorer.usgs.gov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238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C7CD-67B1-4906-B6A3-88D7FF1E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229CEC-356D-4753-B7C3-85ED92F8F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6445" cy="4351338"/>
          </a:xfrm>
        </p:spPr>
        <p:txBody>
          <a:bodyPr/>
          <a:lstStyle/>
          <a:p>
            <a:r>
              <a:rPr lang="en-US" dirty="0"/>
              <a:t>ID: LC08_</a:t>
            </a:r>
            <a:r>
              <a:rPr lang="en-US" dirty="0">
                <a:solidFill>
                  <a:schemeClr val="accent1"/>
                </a:solidFill>
              </a:rPr>
              <a:t>L1TP</a:t>
            </a:r>
            <a:r>
              <a:rPr lang="en-US" dirty="0"/>
              <a:t>_</a:t>
            </a:r>
            <a:r>
              <a:rPr lang="en-US" dirty="0">
                <a:solidFill>
                  <a:srgbClr val="FF0000"/>
                </a:solidFill>
              </a:rPr>
              <a:t>042035</a:t>
            </a:r>
            <a:r>
              <a:rPr lang="en-US" dirty="0"/>
              <a:t>_</a:t>
            </a:r>
            <a:r>
              <a:rPr lang="en-US" dirty="0">
                <a:solidFill>
                  <a:srgbClr val="00B0F0"/>
                </a:solidFill>
              </a:rPr>
              <a:t>20190622</a:t>
            </a:r>
            <a:r>
              <a:rPr lang="en-US" dirty="0"/>
              <a:t>_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20190704</a:t>
            </a:r>
            <a:r>
              <a:rPr lang="en-US" dirty="0"/>
              <a:t>_</a:t>
            </a:r>
            <a:r>
              <a:rPr lang="en-US" dirty="0">
                <a:solidFill>
                  <a:schemeClr val="accent2"/>
                </a:solidFill>
              </a:rPr>
              <a:t>01</a:t>
            </a:r>
            <a:r>
              <a:rPr lang="en-US" dirty="0"/>
              <a:t>_</a:t>
            </a:r>
            <a:r>
              <a:rPr lang="en-US" dirty="0">
                <a:solidFill>
                  <a:schemeClr val="tx2"/>
                </a:solidFill>
              </a:rPr>
              <a:t>T1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E168D-DE7C-43A5-BEA0-CBBEF921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4026E-8601-4885-B6F0-DB7A45B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7B288-74E6-4F6A-B694-03FD0BB9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54" y="2629264"/>
            <a:ext cx="4251941" cy="3023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1BBF8-310F-4395-94D0-6EF15921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425" y="2747559"/>
            <a:ext cx="6946350" cy="27870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2249B9-4C42-401A-9B72-9B2E211B9A9B}"/>
              </a:ext>
            </a:extLst>
          </p:cNvPr>
          <p:cNvSpPr/>
          <p:nvPr/>
        </p:nvSpPr>
        <p:spPr>
          <a:xfrm>
            <a:off x="5257800" y="571395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https://prd-wret.s3-us-west-2.amazonaws.com/assets/palladium/production/atoms/files/LSDS-1574_L8_Data_Users_Handbook_v4.0.pdf</a:t>
            </a:r>
          </a:p>
        </p:txBody>
      </p:sp>
    </p:spTree>
    <p:extLst>
      <p:ext uri="{BB962C8B-B14F-4D97-AF65-F5344CB8AC3E}">
        <p14:creationId xmlns:p14="http://schemas.microsoft.com/office/powerpoint/2010/main" val="939191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2811-82FC-483C-A3B0-DD535988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6929-670B-43FE-B097-CA54216DE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788"/>
            <a:ext cx="5413310" cy="4575175"/>
          </a:xfrm>
        </p:spPr>
        <p:txBody>
          <a:bodyPr/>
          <a:lstStyle/>
          <a:p>
            <a:r>
              <a:rPr lang="en-US" dirty="0"/>
              <a:t>Level-1 Images are not corrected for atmospheric disturbances (haze, ozone)!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u="sng" dirty="0"/>
              <a:t>Level-2</a:t>
            </a:r>
            <a:r>
              <a:rPr lang="en-US" dirty="0"/>
              <a:t> images that contain surface reflectance values</a:t>
            </a:r>
          </a:p>
          <a:p>
            <a:endParaRPr lang="en-US" dirty="0"/>
          </a:p>
          <a:p>
            <a:r>
              <a:rPr lang="en-US" dirty="0"/>
              <a:t>We will use the files that I have uploaded to Box.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F69B8-EF45-4CD2-9BFF-A1E5B8D2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FFD72-3E56-4A72-90AE-68C29823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59138-1A70-4AA8-A27F-E87527A4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5" y="1193800"/>
            <a:ext cx="3829050" cy="5162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188A3F-B6AF-4C9C-AC7D-0F29C7DA5174}"/>
              </a:ext>
            </a:extLst>
          </p:cNvPr>
          <p:cNvSpPr/>
          <p:nvPr/>
        </p:nvSpPr>
        <p:spPr>
          <a:xfrm>
            <a:off x="6669741" y="4061012"/>
            <a:ext cx="2743200" cy="10572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04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B496-8D04-4EF2-AAD0-97E21DCA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A3CA2-A2D0-41EC-A391-C26BEA0F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BE4F5-9448-4006-A89F-1A47EAF67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18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11F053-DB93-4292-A2E9-F3411FE77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562" y="2408238"/>
            <a:ext cx="85248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2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82939E-BAA5-4BE6-B746-57D0EB96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370683-6B0D-4473-B9D6-9F0E59B3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F669E-E547-4D51-AE1E-D741C957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80DF-B76E-4F20-A4C2-AE55923C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D4F573-693E-468E-A0F2-DCCE45B7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96" y="1153538"/>
            <a:ext cx="6486128" cy="5023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E3780C-FC50-4ADF-AE1E-2F95287700E5}"/>
              </a:ext>
            </a:extLst>
          </p:cNvPr>
          <p:cNvSpPr/>
          <p:nvPr/>
        </p:nvSpPr>
        <p:spPr>
          <a:xfrm>
            <a:off x="5822302" y="3889375"/>
            <a:ext cx="1726163" cy="8972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269138-BD88-4DC3-83B4-CAA6E546BA4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798224" y="4337990"/>
            <a:ext cx="2024078" cy="5034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FA238-D36A-4379-9F5A-85BE2E72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00" y="4901971"/>
            <a:ext cx="3114675" cy="495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89800B-5EA8-44B5-BE66-EB4D392FC0C1}"/>
              </a:ext>
            </a:extLst>
          </p:cNvPr>
          <p:cNvSpPr/>
          <p:nvPr/>
        </p:nvSpPr>
        <p:spPr>
          <a:xfrm>
            <a:off x="5822302" y="4952143"/>
            <a:ext cx="1401458" cy="3846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074557-EBDC-4986-8EE4-C1DCA5D49C6F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98224" y="5144457"/>
            <a:ext cx="2024078" cy="52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9981023-2993-45B3-ADCA-46DD619A0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02" y="5454019"/>
            <a:ext cx="1400175" cy="3714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AF54DCC-64F0-4EE9-AD39-9DDD6BF9064F}"/>
              </a:ext>
            </a:extLst>
          </p:cNvPr>
          <p:cNvSpPr/>
          <p:nvPr/>
        </p:nvSpPr>
        <p:spPr>
          <a:xfrm>
            <a:off x="5821019" y="5415196"/>
            <a:ext cx="1401458" cy="3846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AE20BB-A939-4B74-824A-6D856BCE8BB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766708" y="5607510"/>
            <a:ext cx="2054311" cy="406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56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792C-3B56-4AE0-8779-21490C5F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Tutorial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FCD19-222F-45F9-AA74-A9891CCAA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Identify</a:t>
            </a:r>
            <a:r>
              <a:rPr lang="en-US" dirty="0"/>
              <a:t> path/row for Landsat 8 images using Earth Explorer</a:t>
            </a:r>
          </a:p>
          <a:p>
            <a:r>
              <a:rPr lang="en-US" b="1" dirty="0"/>
              <a:t>Obtain</a:t>
            </a:r>
            <a:r>
              <a:rPr lang="en-US" dirty="0"/>
              <a:t> public GIS files</a:t>
            </a:r>
          </a:p>
          <a:p>
            <a:r>
              <a:rPr lang="en-US" b="1" dirty="0"/>
              <a:t>Clip</a:t>
            </a:r>
            <a:r>
              <a:rPr lang="en-US" dirty="0"/>
              <a:t> one shapefile with another shapefile</a:t>
            </a:r>
          </a:p>
          <a:p>
            <a:r>
              <a:rPr lang="en-US" b="1" dirty="0"/>
              <a:t>Change </a:t>
            </a:r>
            <a:r>
              <a:rPr lang="en-US" dirty="0"/>
              <a:t>symbology or the appearance of a file</a:t>
            </a:r>
            <a:endParaRPr lang="en-US" b="1" dirty="0"/>
          </a:p>
          <a:p>
            <a:r>
              <a:rPr lang="en-US" b="1" dirty="0"/>
              <a:t>Perform</a:t>
            </a:r>
            <a:r>
              <a:rPr lang="en-US" dirty="0"/>
              <a:t> raster calculation within a defined area</a:t>
            </a:r>
          </a:p>
          <a:p>
            <a:r>
              <a:rPr lang="en-US" b="1" dirty="0"/>
              <a:t>Calculate</a:t>
            </a:r>
            <a:r>
              <a:rPr lang="en-US" dirty="0"/>
              <a:t> statistics of a defined area within a raster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*Download Landsat 8 images from Landsat on AWS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B9094-C102-4534-9CE7-5B0EDEF4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A35A4-D525-46BC-A794-95EAE6F3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10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B6A5-3DB0-4EFB-BB17-A04F573D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9C23D-9C4D-48D8-84A4-17D99E131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DBE41-BB4E-465E-8561-22C3B6CC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D0E84-B5ED-460B-8BC0-032BFA808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1" y="394728"/>
            <a:ext cx="5396753" cy="5782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6E8D7-F2C0-46B8-9281-B2E69B58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64" y="2196895"/>
            <a:ext cx="3902448" cy="30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23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D892-4691-4EBE-A367-A69ADE5E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 Shapefiles</a:t>
            </a:r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94EF140F-973F-472C-A06A-D6E4FBF84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328" y="2237627"/>
            <a:ext cx="6299344" cy="25764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24313-E4D4-402D-BE65-07981E239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0CE57-7E51-42FF-A4A1-E34FD429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EF469D-5D84-4D3B-9E47-19B91FE2B8A8}"/>
              </a:ext>
            </a:extLst>
          </p:cNvPr>
          <p:cNvSpPr/>
          <p:nvPr/>
        </p:nvSpPr>
        <p:spPr>
          <a:xfrm>
            <a:off x="3953436" y="582214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https://pro.arcgis.com/en/pro-app/tool-reference/analysis/clip.htm</a:t>
            </a:r>
          </a:p>
        </p:txBody>
      </p:sp>
    </p:spTree>
    <p:extLst>
      <p:ext uri="{BB962C8B-B14F-4D97-AF65-F5344CB8AC3E}">
        <p14:creationId xmlns:p14="http://schemas.microsoft.com/office/powerpoint/2010/main" val="150099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947E-C017-4A51-818C-2A57499A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 Shapefiles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BD72D-D4A9-4795-BC82-582B8FF8D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1DEBB-49C7-416F-A35B-EA18534A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A1B6B-7F91-4F13-BCA3-231BF55F4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3DD4E-EDE8-4EC0-AD51-6F9FE14B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218" y="2381171"/>
            <a:ext cx="4003582" cy="263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31DEE-DFA1-421F-8A35-52CA53C9D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27" y="1584321"/>
            <a:ext cx="4303901" cy="4610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54153C-A32A-4705-A25C-6A9F2C297824}"/>
              </a:ext>
            </a:extLst>
          </p:cNvPr>
          <p:cNvSpPr/>
          <p:nvPr/>
        </p:nvSpPr>
        <p:spPr>
          <a:xfrm>
            <a:off x="3173506" y="4527176"/>
            <a:ext cx="170329" cy="134471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7A8356-6BCF-450B-9802-C9EB47191B0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43835" y="3832168"/>
            <a:ext cx="3796798" cy="7622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28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152C-1B39-41F4-9F1D-1DC826C3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 Shapefiles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F6370-DD09-497B-A950-E8D4BFE3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1A24E-AA54-45EC-8E13-7AFB3904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DA942-D534-4892-9832-74E3DCE4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47" y="1767489"/>
            <a:ext cx="10727483" cy="6440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5E6B47-C607-403F-9362-3BAC5A9699CC}"/>
              </a:ext>
            </a:extLst>
          </p:cNvPr>
          <p:cNvSpPr/>
          <p:nvPr/>
        </p:nvSpPr>
        <p:spPr>
          <a:xfrm>
            <a:off x="6037812" y="1862772"/>
            <a:ext cx="860612" cy="519953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307DBA-3814-469A-AA94-7503E5959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4" t="1990" r="61409" b="76364"/>
          <a:stretch/>
        </p:blipFill>
        <p:spPr>
          <a:xfrm>
            <a:off x="3655522" y="2915634"/>
            <a:ext cx="4880956" cy="2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6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B0E6-DFDC-4A31-B7F0-C77436AC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 Shapefiles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EC5F2-CFA9-4CA7-83C2-303C5217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7988E-7B49-40BC-839E-2A2D8551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530AEAB2-2BA0-4A22-A357-0B03972A7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367" y="2988482"/>
            <a:ext cx="4405361" cy="180178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F65EDF-D120-4A34-A1AC-3F9E311E52BF}"/>
              </a:ext>
            </a:extLst>
          </p:cNvPr>
          <p:cNvCxnSpPr/>
          <p:nvPr/>
        </p:nvCxnSpPr>
        <p:spPr>
          <a:xfrm>
            <a:off x="3603812" y="2384612"/>
            <a:ext cx="1972235" cy="2241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985E03-13E3-42AE-A38B-2125B7FE1E55}"/>
              </a:ext>
            </a:extLst>
          </p:cNvPr>
          <p:cNvCxnSpPr>
            <a:cxnSpLocks/>
          </p:cNvCxnSpPr>
          <p:nvPr/>
        </p:nvCxnSpPr>
        <p:spPr>
          <a:xfrm flipV="1">
            <a:off x="3447770" y="3306648"/>
            <a:ext cx="2128277" cy="707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DA9A89-38F6-429F-B701-84DDCCA4908F}"/>
              </a:ext>
            </a:extLst>
          </p:cNvPr>
          <p:cNvCxnSpPr>
            <a:cxnSpLocks/>
          </p:cNvCxnSpPr>
          <p:nvPr/>
        </p:nvCxnSpPr>
        <p:spPr>
          <a:xfrm flipV="1">
            <a:off x="3447770" y="4014216"/>
            <a:ext cx="2055255" cy="16199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EF37CB-60BD-4EB4-8875-E6F4C97E5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68" y="1686693"/>
            <a:ext cx="5329550" cy="42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FD3EC-0341-4296-855C-098D1ABA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 Shapefiles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35C03-C286-4213-8A92-DD8E0630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6E171-EDED-4425-801D-81360D48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50A9D-5710-48A4-BE3E-B386DE41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055" y="1927172"/>
            <a:ext cx="6200775" cy="410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BD4D5-6496-47AB-BA77-DF69FEA9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98" y="2184058"/>
            <a:ext cx="4266860" cy="34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65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BE1A-50D1-46AE-9DA7-3A2F584D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Symbology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4CF18-23FB-46E7-9D3E-39B00CC14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color and symbols to show trends and label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F9160-867C-4167-AE60-74E7032A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6D9AF-9425-4A5C-A7F6-7BB88A76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EF218-D23D-4184-8970-61AD15235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8" y="2272655"/>
            <a:ext cx="5181234" cy="343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08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971C9-E5B5-4F11-9CF4-6A309F63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8A099-6EF1-477D-A36E-837526948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5FB7D-B184-4D8E-9D94-D3899150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28FFE-ABCF-4C54-A9BA-00306CF5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2E086-3FDE-4893-86EA-B352348D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24" y="0"/>
            <a:ext cx="79719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C303E8-1CE3-4A20-869E-A5C144A5BBE4}"/>
              </a:ext>
            </a:extLst>
          </p:cNvPr>
          <p:cNvSpPr/>
          <p:nvPr/>
        </p:nvSpPr>
        <p:spPr>
          <a:xfrm>
            <a:off x="2110024" y="1045028"/>
            <a:ext cx="1597688" cy="37737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7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6A4F0-5523-4C4A-B997-8BF6CFAA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7FDB-A830-47FE-B8BE-03513BF3E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E987F-2568-4E1A-BCEF-2270FC89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F7DBE-9E18-401C-851C-44C562DA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BAC2F-2870-4BEB-9C40-8B886AE2A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83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A73996-D4BB-471D-A04C-53514FA7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Symbology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9B594-ADD1-48FA-8DA8-7CD241B8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4E77A-C5D5-401F-A254-4C511ADB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3C182-41C6-422D-9A0B-0005E1C20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3" t="5324" r="48850" b="73773"/>
          <a:stretch/>
        </p:blipFill>
        <p:spPr>
          <a:xfrm>
            <a:off x="3045626" y="2220685"/>
            <a:ext cx="6395679" cy="290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5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A8D6-6C9B-4433-B2C0-9A7F0374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2EABE-1855-43E0-BBDE-12331B6C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Download and Install QGIS 3.4.9 LTR: </a:t>
            </a:r>
          </a:p>
          <a:p>
            <a:pPr lvl="1"/>
            <a:r>
              <a:rPr lang="en-US" dirty="0">
                <a:hlinkClick r:id="rId2"/>
              </a:rPr>
              <a:t>http://qgis.org/downloads/QGIS-OSGeo4W-3.4.9-1-Setup-x86_64.exe</a:t>
            </a:r>
            <a:r>
              <a:rPr lang="en-US" dirty="0"/>
              <a:t> </a:t>
            </a:r>
          </a:p>
          <a:p>
            <a:r>
              <a:rPr lang="en-US" dirty="0"/>
              <a:t>Download Landsat 8 Level-2 Product Images:</a:t>
            </a:r>
          </a:p>
          <a:p>
            <a:pPr lvl="1"/>
            <a:r>
              <a:rPr lang="en-US" dirty="0">
                <a:hlinkClick r:id="rId3"/>
              </a:rPr>
              <a:t>https://ucdavis.box.com/s/1kwojur5m1tok1fj7uiep2ozcgl9qr2u</a:t>
            </a:r>
            <a:r>
              <a:rPr lang="en-US" dirty="0"/>
              <a:t> </a:t>
            </a:r>
          </a:p>
          <a:p>
            <a:r>
              <a:rPr lang="en-US" dirty="0"/>
              <a:t>Register for Earth Explorer account:</a:t>
            </a:r>
          </a:p>
          <a:p>
            <a:pPr lvl="1"/>
            <a:r>
              <a:rPr lang="en-US" dirty="0">
                <a:hlinkClick r:id="rId4"/>
              </a:rPr>
              <a:t>https://earthexplorer.usgs.gov</a:t>
            </a:r>
            <a:r>
              <a:rPr lang="en-US" dirty="0"/>
              <a:t> </a:t>
            </a:r>
          </a:p>
          <a:p>
            <a:r>
              <a:rPr lang="en-US" dirty="0"/>
              <a:t>Download </a:t>
            </a:r>
            <a:r>
              <a:rPr lang="en-US" dirty="0" err="1"/>
              <a:t>LandIQ</a:t>
            </a:r>
            <a:r>
              <a:rPr lang="en-US" dirty="0"/>
              <a:t> Land Use data:</a:t>
            </a:r>
          </a:p>
          <a:p>
            <a:pPr lvl="1"/>
            <a:r>
              <a:rPr lang="en-US" dirty="0">
                <a:hlinkClick r:id="rId5"/>
              </a:rPr>
              <a:t>ftp://ftp.wildlife.ca.gov/BDB/GIS/BIOS/Public_Datasets/2600_2699/ds2677.zip</a:t>
            </a:r>
            <a:r>
              <a:rPr lang="en-US" dirty="0"/>
              <a:t> </a:t>
            </a:r>
          </a:p>
          <a:p>
            <a:r>
              <a:rPr lang="en-US" dirty="0"/>
              <a:t>Download Region of Interest .</a:t>
            </a:r>
            <a:r>
              <a:rPr lang="en-US" dirty="0" err="1"/>
              <a:t>kml</a:t>
            </a:r>
            <a:r>
              <a:rPr lang="en-US" dirty="0"/>
              <a:t> file:</a:t>
            </a:r>
          </a:p>
          <a:p>
            <a:pPr lvl="1"/>
            <a:r>
              <a:rPr lang="en-US" dirty="0">
                <a:hlinkClick r:id="rId6"/>
              </a:rPr>
              <a:t>https://ucdavis.box.com/s/xqbzkbm8xythr0hg063iiee519bhhuas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2C0D4-70DC-445F-88AE-BC894ECE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299B9-1BC9-4F69-9A2F-B60F4BA7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45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17EA-CC48-4FFF-8108-40785AC3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Symbology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64128-6874-4A2E-9040-22DFB0FE4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C60EF-D7A7-4D85-8C90-CE2E8748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C9DCF-2039-414F-AD6E-1948EEFC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33" y="1509789"/>
            <a:ext cx="3711632" cy="450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31892-CD58-48BF-B3EB-26899710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460" y="5012575"/>
            <a:ext cx="3988821" cy="710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F3EFB0-2D14-475A-B172-74810790B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460" y="1853844"/>
            <a:ext cx="6898176" cy="2700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36E28-D571-4679-9C70-63FEE9E6AA40}"/>
              </a:ext>
            </a:extLst>
          </p:cNvPr>
          <p:cNvSpPr txBox="1"/>
          <p:nvPr/>
        </p:nvSpPr>
        <p:spPr>
          <a:xfrm>
            <a:off x="7523019" y="2242746"/>
            <a:ext cx="2019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 Select a category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21071-302A-4A9B-8685-2F2BAC370535}"/>
              </a:ext>
            </a:extLst>
          </p:cNvPr>
          <p:cNvSpPr txBox="1"/>
          <p:nvPr/>
        </p:nvSpPr>
        <p:spPr>
          <a:xfrm>
            <a:off x="6403570" y="4520341"/>
            <a:ext cx="46772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2. Click Classify to show all categories in the selected data column</a:t>
            </a:r>
          </a:p>
        </p:txBody>
      </p:sp>
    </p:spTree>
    <p:extLst>
      <p:ext uri="{BB962C8B-B14F-4D97-AF65-F5344CB8AC3E}">
        <p14:creationId xmlns:p14="http://schemas.microsoft.com/office/powerpoint/2010/main" val="1347279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02A2-9A9F-42E8-A3BF-379130C0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Symbology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5A7450-6705-4D5B-B186-D32C15CA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498AB-F912-4C4E-ACC4-902E9923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FE852-AC73-4C76-A6D1-4239641D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83" y="1859193"/>
            <a:ext cx="5355817" cy="3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92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EC08-BBB1-44AA-933D-90092FF6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Symbology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F57B3-5568-487D-A70A-72A1A0B1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9C24D-FCB9-4EEE-87C7-A4EE0AD2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0FD1B-54BC-42BC-92A7-2DC4B09D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27" y="1879600"/>
            <a:ext cx="6276975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319B60-F5F7-4672-B8EE-58F3E41C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5" y="2179680"/>
            <a:ext cx="5355817" cy="3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45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A24D3-E846-4A66-A9F4-16475FAD4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Feature 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7CCAC-B17A-4FDC-ABCE-390B7A87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1B67A-542E-45DB-A031-0DA8AD02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03FB7-BF04-44C5-94B8-B594BBDE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292" y="2129847"/>
            <a:ext cx="4671508" cy="3190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6B7B23-DF75-4340-95C7-C3E65CCF3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4" y="1818698"/>
            <a:ext cx="6276975" cy="40195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DF64112-798C-467D-8038-BAF434AEF640}"/>
              </a:ext>
            </a:extLst>
          </p:cNvPr>
          <p:cNvSpPr/>
          <p:nvPr/>
        </p:nvSpPr>
        <p:spPr>
          <a:xfrm>
            <a:off x="7057505" y="2142721"/>
            <a:ext cx="340822" cy="315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2BE7AD-80FC-47C8-800F-9F08D41289B3}"/>
              </a:ext>
            </a:extLst>
          </p:cNvPr>
          <p:cNvSpPr/>
          <p:nvPr/>
        </p:nvSpPr>
        <p:spPr>
          <a:xfrm>
            <a:off x="7862454" y="3271058"/>
            <a:ext cx="340822" cy="315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7E86FF-586D-4883-B46C-CE33672D116D}"/>
              </a:ext>
            </a:extLst>
          </p:cNvPr>
          <p:cNvSpPr/>
          <p:nvPr/>
        </p:nvSpPr>
        <p:spPr>
          <a:xfrm>
            <a:off x="7151715" y="3924416"/>
            <a:ext cx="340822" cy="315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43A24-BD4B-414C-BBCD-3334F82AAF1F}"/>
              </a:ext>
            </a:extLst>
          </p:cNvPr>
          <p:cNvSpPr txBox="1"/>
          <p:nvPr/>
        </p:nvSpPr>
        <p:spPr>
          <a:xfrm>
            <a:off x="8032865" y="1940502"/>
            <a:ext cx="26656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polygon is a “feature” in the shapefile.</a:t>
            </a:r>
          </a:p>
        </p:txBody>
      </p:sp>
    </p:spTree>
    <p:extLst>
      <p:ext uri="{BB962C8B-B14F-4D97-AF65-F5344CB8AC3E}">
        <p14:creationId xmlns:p14="http://schemas.microsoft.com/office/powerpoint/2010/main" val="472478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E14D-945B-4B41-837F-24069DB0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Feature 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149FB-2CA0-4263-9C4D-8E4BE878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69D73-FC49-41E4-8BDA-83116486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5A421-BF67-42E3-B65E-AB6E8C158247}"/>
              </a:ext>
            </a:extLst>
          </p:cNvPr>
          <p:cNvGrpSpPr/>
          <p:nvPr/>
        </p:nvGrpSpPr>
        <p:grpSpPr>
          <a:xfrm>
            <a:off x="548568" y="1673051"/>
            <a:ext cx="11094864" cy="1155469"/>
            <a:chOff x="548568" y="2487699"/>
            <a:chExt cx="11094864" cy="1155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2F17CB-446E-4150-858D-63418C6B2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5841" b="88121"/>
            <a:stretch/>
          </p:blipFill>
          <p:spPr>
            <a:xfrm>
              <a:off x="548568" y="2487699"/>
              <a:ext cx="11094864" cy="115546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EBF4BE-AF13-4EB9-A3AE-AC75A362E149}"/>
                </a:ext>
              </a:extLst>
            </p:cNvPr>
            <p:cNvSpPr/>
            <p:nvPr/>
          </p:nvSpPr>
          <p:spPr>
            <a:xfrm>
              <a:off x="8221287" y="2826327"/>
              <a:ext cx="548640" cy="365125"/>
            </a:xfrm>
            <a:prstGeom prst="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CBF0B43-458F-49B0-9518-3746E6F68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78" t="26061" r="34204" b="24396"/>
          <a:stretch/>
        </p:blipFill>
        <p:spPr>
          <a:xfrm>
            <a:off x="7007627" y="2866074"/>
            <a:ext cx="3757353" cy="3397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5F764F-A8F4-4B10-8CE9-3E4CCEEB0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189" y="2773512"/>
            <a:ext cx="2949629" cy="35828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EF5737-E351-4F9D-A284-B34D66EE3F35}"/>
              </a:ext>
            </a:extLst>
          </p:cNvPr>
          <p:cNvSpPr/>
          <p:nvPr/>
        </p:nvSpPr>
        <p:spPr>
          <a:xfrm>
            <a:off x="6984076" y="3321252"/>
            <a:ext cx="3023061" cy="35297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50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7E16-A054-4C8B-84BC-1CBF6223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Feature 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4D2F7-51D3-4780-9A22-730612FC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01C4D-AD66-454C-9470-97721E19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6215C-8FFB-42B0-BE09-37602754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60" y="1320225"/>
            <a:ext cx="7125653" cy="47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96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F77A-DB69-40A6-8795-A856CB67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Feature 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A8659-EF5A-42D8-863B-2A0A9223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21CC3-5512-4904-AFF7-3C5ADF7E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E71D5-01AD-4C20-82FC-6851855E0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0" r="69114" b="20727"/>
          <a:stretch/>
        </p:blipFill>
        <p:spPr>
          <a:xfrm>
            <a:off x="3739342" y="1754621"/>
            <a:ext cx="4904509" cy="403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0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FB0F-328A-4DD7-AD49-59293DA1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Feature 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35332-36B2-4612-A74E-F429CE59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676C2-7EC0-4F4C-BF64-61D6112F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CA38B-9F04-46FE-8B6C-9FF988AC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6" y="1422400"/>
            <a:ext cx="5314950" cy="453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3B460-0A87-4F98-B947-7918025BE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098" y="1647883"/>
            <a:ext cx="39338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77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43B7-71A0-4539-AB3E-D6D56C7B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Feature 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8CE20-14CC-4414-A2FB-1BCBF38D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6022B-3A0B-42A5-9D46-1B09E88F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9DE9B-71BF-4E44-BA58-A65052099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477" b="84583"/>
          <a:stretch/>
        </p:blipFill>
        <p:spPr>
          <a:xfrm>
            <a:off x="306185" y="1422400"/>
            <a:ext cx="7518356" cy="1570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78399-926E-4224-8445-3883DD77E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87" t="34943" r="96" b="5882"/>
          <a:stretch/>
        </p:blipFill>
        <p:spPr>
          <a:xfrm>
            <a:off x="7987746" y="782839"/>
            <a:ext cx="3898069" cy="5292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5F7F8-0F22-4C2B-A14C-A497738499D3}"/>
              </a:ext>
            </a:extLst>
          </p:cNvPr>
          <p:cNvSpPr txBox="1"/>
          <p:nvPr/>
        </p:nvSpPr>
        <p:spPr>
          <a:xfrm>
            <a:off x="4450079" y="5066268"/>
            <a:ext cx="26656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on Fix geometries.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B4A41D-10A5-4BDF-A7F4-9609776FA5FC}"/>
              </a:ext>
            </a:extLst>
          </p:cNvPr>
          <p:cNvCxnSpPr>
            <a:stCxn id="8" idx="3"/>
          </p:cNvCxnSpPr>
          <p:nvPr/>
        </p:nvCxnSpPr>
        <p:spPr>
          <a:xfrm>
            <a:off x="7115694" y="5250934"/>
            <a:ext cx="11554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841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6A0B-E2C4-492F-A942-04E4DA6A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Feature 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C57C1-E203-4153-8784-C6464147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6F8E5-0988-4A86-95A8-4466F264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BDB04-E6E6-43C3-94FC-32CE62F5C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88" y="1679093"/>
            <a:ext cx="9984712" cy="43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1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ECF3-529B-4C46-AE61-357C257B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QGIS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A47A7-DEBF-44F3-9815-9ADD6C82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A6965-D032-4386-8CB6-37ABBAD8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644F3-096D-459B-B878-4F5EA7087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057" y="1422400"/>
            <a:ext cx="7249885" cy="48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05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BB1E-7CF7-4DF8-8F9E-6FB0413B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Feature 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24B16-482F-4F72-AEDD-4D1B6E64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ADAFC-E45E-49B7-929D-8129AF48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C7CCD-4C32-4E63-A781-2BA4AAAD2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63" y="951951"/>
            <a:ext cx="3918746" cy="52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08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FCFA9-D731-4383-9264-F2A9993D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Isolate a Feature 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0311F-0E43-4438-AE51-47DD9E34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B36A0-6C3B-409A-876E-E7BE7A9F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883C0-EA02-4F63-AE26-172616D14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10" y="1422400"/>
            <a:ext cx="6606779" cy="44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40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4432-47EF-4DE4-A9A2-14949EA2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NDVI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C2BF2-EF51-4117-834A-07C90EDE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1C44-9618-442F-BA23-EEAC8CAC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7D3940-3C1A-483E-AED3-45132BB49014}"/>
                  </a:ext>
                </a:extLst>
              </p:cNvPr>
              <p:cNvSpPr/>
              <p:nvPr/>
            </p:nvSpPr>
            <p:spPr>
              <a:xfrm>
                <a:off x="1144386" y="2638545"/>
                <a:ext cx="4616334" cy="234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Normalized Vegetative Difference Index (NDVI)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𝑁𝐷𝑉𝐼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𝐼𝑅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 – 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</m:e>
                        </m:d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𝑁𝐼𝑅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𝑁𝐷𝑉𝐼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𝐵𝑎𝑛𝑑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5 –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𝐵𝑎𝑛𝑑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4</m:t>
                            </m:r>
                          </m:e>
                        </m:d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𝐵𝑎𝑛𝑑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5+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𝐵𝑎𝑛𝑑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4)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7D3940-3C1A-483E-AED3-45132BB49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86" y="2638545"/>
                <a:ext cx="4616334" cy="2348785"/>
              </a:xfrm>
              <a:prstGeom prst="rect">
                <a:avLst/>
              </a:prstGeom>
              <a:blipFill>
                <a:blip r:embed="rId2"/>
                <a:stretch>
                  <a:fillRect l="-1849" t="-2078" r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C40CCD7-C79A-4A38-82BF-9F3CCDADB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67" y="1363263"/>
            <a:ext cx="4314825" cy="4791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4C8602-9283-4026-B826-C478BCE66437}"/>
              </a:ext>
            </a:extLst>
          </p:cNvPr>
          <p:cNvSpPr/>
          <p:nvPr/>
        </p:nvSpPr>
        <p:spPr>
          <a:xfrm>
            <a:off x="6178867" y="2975956"/>
            <a:ext cx="4212042" cy="889462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18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468C-1FF4-47D4-B37E-F90B482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NDVI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EA9026-7E0D-41CC-9C42-914D12CC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9C2AF-DC42-4945-A4A0-1468B810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FA22-8A49-4921-9EF7-AF55BC32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64" y="1422400"/>
            <a:ext cx="9104138" cy="529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37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A2BB-D18A-436D-B416-18D312FC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NDVI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8A8EA-63EC-4A2D-BBF6-6F2C59556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89010-A4E6-4D0A-ABB6-8BA653E5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FF900-5B94-4A5A-A26A-B476731C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124" y="2152361"/>
            <a:ext cx="5777752" cy="26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98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D56F-6AB9-46F5-B111-A3A7031A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NDVI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B5C8F-8A17-4318-811E-0740E1A7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680CE-EA66-43C8-9DCE-5F69FA6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6596A-8E4C-4A26-8E11-C09AFFC0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92" y="1422400"/>
            <a:ext cx="9767455" cy="51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48FE-4175-427E-A6B4-4BCEB396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NDVI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D72EF-6821-4243-A858-BB31ED456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BCECD-A055-4723-9628-087C4D94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30CDD-8CC6-451D-8664-15318B4F9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881"/>
            <a:ext cx="12192000" cy="45218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A9204F-051E-44EE-B733-921FC95FA6D0}"/>
              </a:ext>
            </a:extLst>
          </p:cNvPr>
          <p:cNvSpPr/>
          <p:nvPr/>
        </p:nvSpPr>
        <p:spPr>
          <a:xfrm>
            <a:off x="8287789" y="1961804"/>
            <a:ext cx="3904211" cy="37989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89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E046-30E5-4659-A1FC-075F5997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NDVI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3FA28-5B87-4130-B0A2-11D5142B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5B80E-1CC2-41D9-BBCD-5EFD2CC7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F4531-611C-4D06-BDAE-F21992EA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81" y="1230172"/>
            <a:ext cx="5848238" cy="5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18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CF7E-04B6-493B-B5B4-68EA5689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Interest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66520-67D0-48E5-A595-51AD33C4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BBAF1-7CA0-426C-840F-15FEFFE7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22D2E-C088-494B-A481-A84EB9FBB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61" y="1494639"/>
            <a:ext cx="5957888" cy="4749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07A29B-B2BD-484E-9A04-BFEA2947E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11" y="979772"/>
            <a:ext cx="3644958" cy="47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2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9E80-3997-49F7-83D6-FFF483B3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9BD46-FE66-4D1F-9F27-6DB1B15D6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Brazil: </a:t>
            </a:r>
            <a:r>
              <a:rPr lang="en-US" dirty="0">
                <a:hlinkClick r:id="rId2"/>
              </a:rPr>
              <a:t>https://github.com/juliohm/awesome-brazil-data</a:t>
            </a:r>
            <a:r>
              <a:rPr lang="en-US" dirty="0"/>
              <a:t> </a:t>
            </a:r>
          </a:p>
          <a:p>
            <a:r>
              <a:rPr lang="en-US" dirty="0"/>
              <a:t>India: </a:t>
            </a:r>
            <a:r>
              <a:rPr lang="en-US" dirty="0">
                <a:hlinkClick r:id="rId3"/>
              </a:rPr>
              <a:t>https://data.gov.in/</a:t>
            </a:r>
            <a:endParaRPr lang="en-US" dirty="0"/>
          </a:p>
          <a:p>
            <a:r>
              <a:rPr lang="en-US" dirty="0"/>
              <a:t>Thailand: </a:t>
            </a:r>
            <a:r>
              <a:rPr lang="en-US" dirty="0">
                <a:hlinkClick r:id="rId4"/>
              </a:rPr>
              <a:t>https://github.com/pnphannisa/awesome-thai-gis</a:t>
            </a:r>
            <a:r>
              <a:rPr lang="en-US" dirty="0"/>
              <a:t> </a:t>
            </a:r>
          </a:p>
          <a:p>
            <a:r>
              <a:rPr lang="en-US" dirty="0"/>
              <a:t>United States: </a:t>
            </a:r>
            <a:r>
              <a:rPr lang="en-US" dirty="0">
                <a:hlinkClick r:id="rId5"/>
              </a:rPr>
              <a:t>https://uhcl.libguides.com/gis-data/GIS/data/us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European Space Agency (Sentinel): </a:t>
            </a:r>
            <a:r>
              <a:rPr lang="en-US" dirty="0">
                <a:hlinkClick r:id="rId6"/>
              </a:rPr>
              <a:t>https://scihub.copernicus.eu/</a:t>
            </a:r>
            <a:r>
              <a:rPr lang="en-US" dirty="0"/>
              <a:t> </a:t>
            </a:r>
          </a:p>
          <a:p>
            <a:r>
              <a:rPr lang="en-US" dirty="0"/>
              <a:t>US Geological Survey (Landsat): </a:t>
            </a:r>
            <a:r>
              <a:rPr lang="en-US" dirty="0">
                <a:hlinkClick r:id="rId7"/>
              </a:rPr>
              <a:t>https://earthexplorer.usgs.gov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FE647-A7FF-43CC-8324-BFA86E5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8683C-B504-4261-8989-685189F2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4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872A-55F2-44F3-B7B4-71B87BB9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in GIS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5AD21-4BA3-427E-8333-A41940750F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Vector</a:t>
            </a:r>
          </a:p>
          <a:p>
            <a:r>
              <a:rPr lang="en-US" dirty="0"/>
              <a:t>Lines, coordinates, angles, polygons, </a:t>
            </a:r>
            <a:r>
              <a:rPr lang="en-US" i="1" dirty="0"/>
              <a:t>vectors</a:t>
            </a:r>
            <a:endParaRPr lang="en-US" dirty="0"/>
          </a:p>
          <a:p>
            <a:r>
              <a:rPr lang="en-US" dirty="0"/>
              <a:t>Often used to draw boundaries</a:t>
            </a:r>
          </a:p>
          <a:p>
            <a:r>
              <a:rPr lang="en-US" dirty="0"/>
              <a:t>Geometrically based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4BFAE2-3505-4F0B-9EF7-F804B7D4A9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Raster</a:t>
            </a:r>
          </a:p>
          <a:p>
            <a:r>
              <a:rPr lang="en-US" dirty="0"/>
              <a:t>Gridded data</a:t>
            </a:r>
          </a:p>
          <a:p>
            <a:r>
              <a:rPr lang="en-US" dirty="0"/>
              <a:t>Each grid points has a value</a:t>
            </a:r>
          </a:p>
          <a:p>
            <a:r>
              <a:rPr lang="en-US" dirty="0"/>
              <a:t>Images are raster data (hard to stretch it out or rotate it)</a:t>
            </a:r>
          </a:p>
          <a:p>
            <a:r>
              <a:rPr lang="en-US" dirty="0"/>
              <a:t>Often used to describe elevation, surface reflectance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63B1C-4F02-4395-931D-D8607873D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B14E7-648B-40E9-9B98-74A7CF0C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2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4C53CF-FF7A-4A6F-8A9B-8C21EA52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in GIS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DE1B6-3130-4216-B705-93C5141EC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3F02B-9285-403C-86B6-B1A4ACA2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close up of a flag&#10;&#10;Description automatically generated">
            <a:extLst>
              <a:ext uri="{FF2B5EF4-FFF2-40B4-BE49-F238E27FC236}">
                <a16:creationId xmlns:a16="http://schemas.microsoft.com/office/drawing/2014/main" id="{572B0D8F-52E3-475A-A9DC-7F894FC2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20" y="1365674"/>
            <a:ext cx="8716559" cy="4126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443850-A75D-474C-86F2-A59E22905226}"/>
              </a:ext>
            </a:extLst>
          </p:cNvPr>
          <p:cNvSpPr txBox="1"/>
          <p:nvPr/>
        </p:nvSpPr>
        <p:spPr>
          <a:xfrm>
            <a:off x="2497706" y="6079351"/>
            <a:ext cx="719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https://gis.stackexchange.com/questions/57142/what-is-the-difference-between-vector-and-raster-data-models</a:t>
            </a:r>
          </a:p>
        </p:txBody>
      </p:sp>
    </p:spTree>
    <p:extLst>
      <p:ext uri="{BB962C8B-B14F-4D97-AF65-F5344CB8AC3E}">
        <p14:creationId xmlns:p14="http://schemas.microsoft.com/office/powerpoint/2010/main" val="417800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1E00-22D5-42D3-965C-2ADBB964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1221-072D-4284-82C7-36E461001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788"/>
            <a:ext cx="5188527" cy="4575175"/>
          </a:xfrm>
        </p:spPr>
        <p:txBody>
          <a:bodyPr/>
          <a:lstStyle/>
          <a:p>
            <a:r>
              <a:rPr lang="en-US" dirty="0"/>
              <a:t>Landsat 8 Level 2 Surface Reflectance from Operational Land Imager (OLI)</a:t>
            </a:r>
          </a:p>
          <a:p>
            <a:pPr lvl="1"/>
            <a:r>
              <a:rPr lang="en-US" dirty="0"/>
              <a:t>Each file contains a spectral band</a:t>
            </a:r>
          </a:p>
          <a:p>
            <a:pPr lvl="1"/>
            <a:r>
              <a:rPr lang="en-US" dirty="0"/>
              <a:t>We will use </a:t>
            </a:r>
            <a:r>
              <a:rPr lang="en-US" b="1" dirty="0"/>
              <a:t>Band 4 </a:t>
            </a:r>
            <a:r>
              <a:rPr lang="en-US" dirty="0"/>
              <a:t>and </a:t>
            </a:r>
            <a:r>
              <a:rPr lang="en-US" b="1" dirty="0"/>
              <a:t>Band 5 </a:t>
            </a:r>
            <a:r>
              <a:rPr lang="en-US" dirty="0"/>
              <a:t>today</a:t>
            </a:r>
          </a:p>
          <a:p>
            <a:pPr lvl="1"/>
            <a:r>
              <a:rPr lang="en-US" b="1" dirty="0"/>
              <a:t>Raster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58578-17F9-495C-A819-680150323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QGIS Tutorial - 2019/07/16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27141-656E-400E-A2F9-6903697D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334F1-DC42-4F08-AA73-291D8C4BA4FE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4B529E0B-474D-42AA-8718-A12184773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599" y="3658427"/>
            <a:ext cx="2518536" cy="251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A3A86-C15F-4A5E-BE8A-084A7A63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7" y="1601787"/>
            <a:ext cx="43148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1016</Words>
  <Application>Microsoft Office PowerPoint</Application>
  <PresentationFormat>Widescreen</PresentationFormat>
  <Paragraphs>219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QGIS Tutorial</vt:lpstr>
      <vt:lpstr>Tutorial Goals</vt:lpstr>
      <vt:lpstr>Before Tutorial</vt:lpstr>
      <vt:lpstr>QGIS</vt:lpstr>
      <vt:lpstr>Area of Interest</vt:lpstr>
      <vt:lpstr>Data Resources</vt:lpstr>
      <vt:lpstr>Types of Data in GIS</vt:lpstr>
      <vt:lpstr>Types of Data in GIS</vt:lpstr>
      <vt:lpstr>Data Used</vt:lpstr>
      <vt:lpstr>Data Used</vt:lpstr>
      <vt:lpstr>Data Used</vt:lpstr>
      <vt:lpstr>Satellite Imagery</vt:lpstr>
      <vt:lpstr>Satellite Imagery</vt:lpstr>
      <vt:lpstr>PowerPoint Presentation</vt:lpstr>
      <vt:lpstr>PowerPoint Presentation</vt:lpstr>
      <vt:lpstr>Satellite Imagery</vt:lpstr>
      <vt:lpstr>Satellite Imagery</vt:lpstr>
      <vt:lpstr>Satellite Imagery</vt:lpstr>
      <vt:lpstr>Import Data</vt:lpstr>
      <vt:lpstr>Import Data</vt:lpstr>
      <vt:lpstr>Clipping Shapefiles</vt:lpstr>
      <vt:lpstr>Clipping Shapefiles</vt:lpstr>
      <vt:lpstr>Clipping Shapefiles</vt:lpstr>
      <vt:lpstr>Clipping Shapefiles</vt:lpstr>
      <vt:lpstr>Clipping Shapefiles</vt:lpstr>
      <vt:lpstr>Change Symbology</vt:lpstr>
      <vt:lpstr>PowerPoint Presentation</vt:lpstr>
      <vt:lpstr>PowerPoint Presentation</vt:lpstr>
      <vt:lpstr>Change Symbology</vt:lpstr>
      <vt:lpstr>Change Symbology</vt:lpstr>
      <vt:lpstr>Change Symbology</vt:lpstr>
      <vt:lpstr>Change Symbology</vt:lpstr>
      <vt:lpstr>Isolate a Feature Type</vt:lpstr>
      <vt:lpstr>Isolate a Feature Type</vt:lpstr>
      <vt:lpstr>Isolate a Feature Type</vt:lpstr>
      <vt:lpstr>Isolate a Feature Type</vt:lpstr>
      <vt:lpstr>Isolate a Feature Type</vt:lpstr>
      <vt:lpstr>Isolate a Feature Type</vt:lpstr>
      <vt:lpstr>Isolate a Feature Type</vt:lpstr>
      <vt:lpstr>Isolate a Feature Type</vt:lpstr>
      <vt:lpstr>Isolate a Feature Type</vt:lpstr>
      <vt:lpstr>Calculate NDVI</vt:lpstr>
      <vt:lpstr>Calculate NDVI</vt:lpstr>
      <vt:lpstr>Calculate NDVI</vt:lpstr>
      <vt:lpstr>NDVI Statistics</vt:lpstr>
      <vt:lpstr>NDVI Statistics</vt:lpstr>
      <vt:lpstr>Display NDVI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 Tutorial</dc:title>
  <dc:creator>Kyle Han Cheung</dc:creator>
  <cp:lastModifiedBy>Kyle Han Cheung</cp:lastModifiedBy>
  <cp:revision>99</cp:revision>
  <dcterms:created xsi:type="dcterms:W3CDTF">2019-07-12T20:47:14Z</dcterms:created>
  <dcterms:modified xsi:type="dcterms:W3CDTF">2019-07-14T00:42:58Z</dcterms:modified>
</cp:coreProperties>
</file>